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4"/>
  </p:sldMasterIdLst>
  <p:notesMasterIdLst>
    <p:notesMasterId r:id="rId22"/>
  </p:notesMasterIdLst>
  <p:handoutMasterIdLst>
    <p:handoutMasterId r:id="rId23"/>
  </p:handoutMasterIdLst>
  <p:sldIdLst>
    <p:sldId id="326" r:id="rId5"/>
    <p:sldId id="334" r:id="rId6"/>
    <p:sldId id="332" r:id="rId7"/>
    <p:sldId id="330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258" r:id="rId17"/>
    <p:sldId id="256" r:id="rId18"/>
    <p:sldId id="257" r:id="rId19"/>
    <p:sldId id="343" r:id="rId20"/>
    <p:sldId id="344" r:id="rId21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3EC"/>
    <a:srgbClr val="1D4F91"/>
    <a:srgbClr val="005BBB"/>
    <a:srgbClr val="666666"/>
    <a:srgbClr val="82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78953" autoAdjust="0"/>
  </p:normalViewPr>
  <p:slideViewPr>
    <p:cSldViewPr snapToGrid="0" snapToObjects="1">
      <p:cViewPr varScale="1">
        <p:scale>
          <a:sx n="110" d="100"/>
          <a:sy n="110" d="100"/>
        </p:scale>
        <p:origin x="107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4/27/2024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4/27/2024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2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6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8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C2530-3207-434D-8DBA-C5ED8866B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B6311-6DC7-C246-8BE9-FF15F2097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5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CD81E1C-E7C0-5643-856D-74D7A6D19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50263E-EA9E-6F4F-B2E4-BD35FF9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9C74-E4F5-8D41-B244-08047CAA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1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0A15519-F1A8-6947-A9DF-B0F701FC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9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65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513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C603D-CC25-B6DC-7B21-5938132A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A6D7A4-7E5F-16A9-F31E-9DAAB682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30C3-4537-2F45-BB6A-ED3000FE0C14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6202F2-4A92-5BCF-52F8-56310C4B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F0F961-6764-4561-E87D-2D477820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F444-25B4-E74D-BAB6-FA196FB154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9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4ADAF-A181-264F-84DF-653B02262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7E50-EC2C-2049-BACB-03C002CFE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6AA4F-0200-D14D-92C9-2D415866A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D83F124-31E4-B24A-A2AE-EF8C4ADF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1994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1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D9A12F-7DD7-0E4A-B2BC-79A20AD6969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3B6E-AD8D-7B45-8C8F-B1A2A8D7C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74682" y="6435813"/>
            <a:ext cx="2244903" cy="3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1" r:id="rId2"/>
    <p:sldLayoutId id="2147483932" r:id="rId3"/>
    <p:sldLayoutId id="2147483930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33" r:id="rId14"/>
    <p:sldLayoutId id="2147483934" r:id="rId15"/>
    <p:sldLayoutId id="2147483935" r:id="rId1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None/>
        <a:tabLst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charset="0"/>
        <a:buChar char="-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0CA94-11E4-B645-A48E-47B4AC5ED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Insights from Single-Cell Gene Expression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095C2-75EC-7E40-A39E-1F80030BEB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eam Lead: Shaolei Ma</a:t>
            </a:r>
          </a:p>
          <a:p>
            <a:r>
              <a:rPr lang="en-US" dirty="0"/>
              <a:t>Members: Peng Su; Yilei Yang; Zhuodiao Kuang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8E5118-022A-E14C-80E6-257592D3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10" y="1042416"/>
            <a:ext cx="10022090" cy="2386584"/>
          </a:xfrm>
        </p:spPr>
        <p:txBody>
          <a:bodyPr/>
          <a:lstStyle/>
          <a:p>
            <a:r>
              <a:rPr lang="en-US" cap="none" dirty="0"/>
              <a:t>Unraveling Cellular Complexity</a:t>
            </a:r>
          </a:p>
        </p:txBody>
      </p:sp>
    </p:spTree>
    <p:extLst>
      <p:ext uri="{BB962C8B-B14F-4D97-AF65-F5344CB8AC3E}">
        <p14:creationId xmlns:p14="http://schemas.microsoft.com/office/powerpoint/2010/main" val="2663620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43535" y="488950"/>
            <a:ext cx="3515995" cy="645160"/>
          </a:xfrm>
        </p:spPr>
        <p:txBody>
          <a:bodyPr/>
          <a:lstStyle/>
          <a:p>
            <a:r>
              <a:rPr lang="en-US"/>
              <a:t>E-M Iteration: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420" y="0"/>
            <a:ext cx="6608445" cy="521970"/>
          </a:xfrm>
        </p:spPr>
        <p:txBody>
          <a:bodyPr/>
          <a:lstStyle/>
          <a:p>
            <a:r>
              <a:rPr lang="en-US" sz="2400"/>
              <a:t>EM Algorithm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-8890" y="901700"/>
            <a:ext cx="5796280" cy="5109210"/>
            <a:chOff x="214" y="1420"/>
            <a:chExt cx="9128" cy="80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t="72369" r="10789"/>
            <a:stretch>
              <a:fillRect/>
            </a:stretch>
          </p:blipFill>
          <p:spPr>
            <a:xfrm>
              <a:off x="214" y="1420"/>
              <a:ext cx="9129" cy="55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rcRect b="3091"/>
            <a:stretch>
              <a:fillRect/>
            </a:stretch>
          </p:blipFill>
          <p:spPr>
            <a:xfrm>
              <a:off x="214" y="1974"/>
              <a:ext cx="9129" cy="7492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400" y="4754"/>
              <a:ext cx="8715" cy="2576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00" y="8186"/>
              <a:ext cx="8721" cy="102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276" y="3087108"/>
            <a:ext cx="3329019" cy="1499295"/>
            <a:chOff x="8799" y="464"/>
            <a:chExt cx="5677" cy="2518"/>
          </a:xfrm>
        </p:grpSpPr>
        <p:sp>
          <p:nvSpPr>
            <p:cNvPr id="20" name="文本框 19"/>
            <p:cNvSpPr txBox="1"/>
            <p:nvPr/>
          </p:nvSpPr>
          <p:spPr>
            <a:xfrm>
              <a:off x="8799" y="464"/>
              <a:ext cx="5677" cy="25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/>
                <a:t>Compute marginal likelihood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/>
                <a:t>End process when difference between two iterations &lt; tolerance</a:t>
              </a: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7" y="1055"/>
              <a:ext cx="5223" cy="927"/>
            </a:xfrm>
            <a:prstGeom prst="rect">
              <a:avLst/>
            </a:prstGeom>
          </p:spPr>
        </p:pic>
      </p:grpSp>
      <p:cxnSp>
        <p:nvCxnSpPr>
          <p:cNvPr id="23" name="肘形连接符 22"/>
          <p:cNvCxnSpPr>
            <a:stCxn id="12" idx="3"/>
            <a:endCxn id="20" idx="1"/>
          </p:cNvCxnSpPr>
          <p:nvPr/>
        </p:nvCxnSpPr>
        <p:spPr>
          <a:xfrm>
            <a:off x="5643245" y="3836670"/>
            <a:ext cx="330200" cy="6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973445" y="4815840"/>
                <a:ext cx="3161030" cy="139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/>
                  <a:t>Calculate resulting latent variable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charset="0"/>
                          </a:rPr>
                          <m:t>𝑖</m:t>
                        </m:r>
                        <m:r>
                          <a:rPr kumimoji="1" lang="en-US" altLang="zh-CN" sz="1400" b="0" i="1" smtClean="0">
                            <a:latin typeface="Cambria Math" panose="02040503050406030204" charset="0"/>
                          </a:rPr>
                          <m:t>, 1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charset="0"/>
                          </a:rPr>
                          <m:t>𝑖</m:t>
                        </m:r>
                        <m:r>
                          <a:rPr kumimoji="1" lang="en-US" altLang="zh-CN" sz="1400" b="0" i="1" smtClean="0">
                            <a:latin typeface="Cambria Math" panose="02040503050406030204" charset="0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latin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endParaRPr lang="en-US" altLang="zh-CN" sz="1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/>
                  <a:t>Assign clusters based on the largest value for each cell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/>
                  <a:t>Randomly assign one cluster if two clusters have the same parameters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45" y="4815840"/>
                <a:ext cx="3161030" cy="13931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肘形连接符 24"/>
          <p:cNvCxnSpPr/>
          <p:nvPr/>
        </p:nvCxnSpPr>
        <p:spPr>
          <a:xfrm>
            <a:off x="5647055" y="5522595"/>
            <a:ext cx="330200" cy="6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109220" y="1451610"/>
            <a:ext cx="5534025" cy="62674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肘形连接符 26"/>
          <p:cNvCxnSpPr/>
          <p:nvPr/>
        </p:nvCxnSpPr>
        <p:spPr>
          <a:xfrm>
            <a:off x="5643245" y="1764665"/>
            <a:ext cx="330200" cy="6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981700" y="1611630"/>
            <a:ext cx="31610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E-M Iteration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204595"/>
            <a:ext cx="7252970" cy="3073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43535" y="488950"/>
            <a:ext cx="7414895" cy="822960"/>
          </a:xfrm>
        </p:spPr>
        <p:txBody>
          <a:bodyPr>
            <a:normAutofit/>
          </a:bodyPr>
          <a:lstStyle/>
          <a:p>
            <a:r>
              <a:rPr lang="en-US"/>
              <a:t>Parameter Initialization: </a:t>
            </a:r>
          </a:p>
          <a:p>
            <a:pPr marL="0" indent="457200">
              <a:buNone/>
            </a:pPr>
            <a:r>
              <a:rPr lang="en-US"/>
              <a:t>mean &amp; covariance of the PCA results + a random component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420" y="0"/>
            <a:ext cx="6608445" cy="521970"/>
          </a:xfrm>
        </p:spPr>
        <p:txBody>
          <a:bodyPr/>
          <a:lstStyle/>
          <a:p>
            <a:r>
              <a:rPr lang="en-US" sz="2400"/>
              <a:t>Cluster Number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t>11</a:t>
            </a:fld>
            <a:endParaRPr 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439420" y="2178685"/>
            <a:ext cx="7009765" cy="106299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l="1821"/>
          <a:stretch>
            <a:fillRect/>
          </a:stretch>
        </p:blipFill>
        <p:spPr>
          <a:xfrm>
            <a:off x="3601085" y="3693160"/>
            <a:ext cx="5353685" cy="2635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/>
              <p:cNvSpPr>
                <a:spLocks noGrp="1"/>
              </p:cNvSpPr>
              <p:nvPr/>
            </p:nvSpPr>
            <p:spPr>
              <a:xfrm>
                <a:off x="312420" y="4688205"/>
                <a:ext cx="3039110" cy="645160"/>
              </a:xfrm>
              <a:prstGeom prst="rect">
                <a:avLst/>
              </a:prstGeom>
            </p:spPr>
            <p:txBody>
              <a:bodyPr vert="horz" lIns="0" tIns="45720" rIns="91440" bIns="45720" rtlCol="0">
                <a:normAutofit/>
              </a:bodyPr>
              <a:lstStyle>
                <a:lvl1pPr marL="285750" marR="0" indent="-285750" algn="l" defTabSz="685800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D4F91"/>
                  </a:buClr>
                  <a:buSzTx/>
                  <a:buFont typeface="Arial" panose="020B0604020202020204"/>
                  <a:buChar char="•"/>
                  <a:defRPr sz="160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1D4F91"/>
                  </a:buClr>
                  <a:buFont typeface="Arial" panose="020B0604020202020204" pitchFamily="34" charset="0"/>
                  <a:buChar char="•"/>
                  <a:defRPr sz="160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1D4F91"/>
                  </a:buClr>
                  <a:buFont typeface="LucidaGrande" charset="0"/>
                  <a:buChar char="-"/>
                  <a:defRPr sz="160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005BBB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005BBB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Number of Clusters: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𝑘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3" name="Text Placeholder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" y="4688205"/>
                <a:ext cx="3039110" cy="6451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2964180"/>
            <a:ext cx="4919980" cy="3298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565" y="661670"/>
            <a:ext cx="1390650" cy="17830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12420" y="2584450"/>
            <a:ext cx="7414895" cy="822960"/>
          </a:xfrm>
        </p:spPr>
        <p:txBody>
          <a:bodyPr>
            <a:normAutofit/>
          </a:bodyPr>
          <a:lstStyle/>
          <a:p>
            <a:r>
              <a:rPr lang="en-US"/>
              <a:t>Parameters: </a:t>
            </a:r>
          </a:p>
          <a:p>
            <a:pPr marL="0" indent="45720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420" y="0"/>
            <a:ext cx="6608445" cy="521970"/>
          </a:xfrm>
        </p:spPr>
        <p:txBody>
          <a:bodyPr/>
          <a:lstStyle/>
          <a:p>
            <a:r>
              <a:rPr lang="en-US" sz="2400"/>
              <a:t>Clustering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ext Placeholder 1"/>
          <p:cNvSpPr>
            <a:spLocks noGrp="1"/>
          </p:cNvSpPr>
          <p:nvPr/>
        </p:nvSpPr>
        <p:spPr>
          <a:xfrm>
            <a:off x="312420" y="1313815"/>
            <a:ext cx="3039110" cy="64516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 panose="020B0604020202020204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Cluster Assignments: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r="9202"/>
          <a:stretch>
            <a:fillRect/>
          </a:stretch>
        </p:blipFill>
        <p:spPr>
          <a:xfrm>
            <a:off x="5452110" y="2445385"/>
            <a:ext cx="3431540" cy="38677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200" y="963930"/>
            <a:ext cx="3258820" cy="1068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22" name="文本框 21"/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Significantly Differential Expressed Genes —— Method 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文本框 4">
            <a:extLst>
              <a:ext uri="{FF2B5EF4-FFF2-40B4-BE49-F238E27FC236}">
                <a16:creationId xmlns:a16="http://schemas.microsoft.com/office/drawing/2014/main" id="{97804F90-5A68-ECD0-0EC2-1C33632D7B37}"/>
              </a:ext>
            </a:extLst>
          </p:cNvPr>
          <p:cNvSpPr txBox="1"/>
          <p:nvPr/>
        </p:nvSpPr>
        <p:spPr>
          <a:xfrm>
            <a:off x="235268" y="1798321"/>
            <a:ext cx="8737759" cy="38066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Arial"/>
                <a:ea typeface="微软雅黑"/>
              </a:rPr>
              <a:t>Differential Gene Expression analysis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zh-CN" altLang="en-US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</a:rPr>
              <a:t>Data Transformation and </a:t>
            </a: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weights estimation </a:t>
            </a: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</a:rPr>
              <a:t>log 2 transformed and </a:t>
            </a: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normalized</a:t>
            </a: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</a:rPr>
              <a:t>precision weights estimation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</a:rPr>
              <a:t>Linear model fitting and updating</a:t>
            </a: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</a:rPr>
              <a:t>Fit linear model for each gene</a:t>
            </a: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</a:rPr>
              <a:t>model updated by integrating group comparison information</a:t>
            </a: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</a:rPr>
              <a:t>Improvements in statistical testing</a:t>
            </a:r>
          </a:p>
          <a:p>
            <a:pPr defTabSz="685800"/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</a:rPr>
              <a:t>Empirical Bayes: to refine the statistical inference 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en-US" altLang="zh-CN" sz="1500" dirty="0">
              <a:solidFill>
                <a:prstClr val="black"/>
              </a:solidFill>
              <a:latin typeface="Arial"/>
              <a:ea typeface="微软雅黑"/>
              <a:sym typeface="+mn-ea"/>
            </a:endParaRP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4BD5A393-1798-9809-1005-F4FA78F68AD1}"/>
              </a:ext>
            </a:extLst>
          </p:cNvPr>
          <p:cNvSpPr txBox="1"/>
          <p:nvPr/>
        </p:nvSpPr>
        <p:spPr>
          <a:xfrm>
            <a:off x="4969193" y="1798321"/>
            <a:ext cx="4572000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Define DEGs and </a:t>
            </a:r>
            <a:r>
              <a:rPr lang="en-US" altLang="zh-CN" sz="1500" dirty="0" err="1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combind</a:t>
            </a: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 results </a:t>
            </a: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|log FC| &gt; 2, p value &lt; 0.01</a:t>
            </a:r>
            <a:endParaRPr lang="en-US" altLang="zh-CN" sz="15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771525" lvl="1" indent="-214313" defTabSz="6858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significantly differential expressed </a:t>
            </a:r>
            <a:r>
              <a:rPr lang="en-US" altLang="zh-CN" sz="150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in 2 </a:t>
            </a:r>
            <a:r>
              <a:rPr lang="en-US" altLang="zh-CN" sz="1500" dirty="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comparison 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F2CBDDC-DE9E-D410-2719-4A48F4CD5953}"/>
              </a:ext>
            </a:extLst>
          </p:cNvPr>
          <p:cNvSpPr txBox="1">
            <a:spLocks/>
          </p:cNvSpPr>
          <p:nvPr/>
        </p:nvSpPr>
        <p:spPr>
          <a:xfrm>
            <a:off x="6324416" y="648040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FF3CF64-7C58-ED48-B151-C0AF0EEF3592}" type="slidenum"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13</a:t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3">
            <a:extLst>
              <a:ext uri="{FF2B5EF4-FFF2-40B4-BE49-F238E27FC236}">
                <a16:creationId xmlns:a16="http://schemas.microsoft.com/office/drawing/2014/main" id="{9B01EA91-3864-AAC8-F1FA-D94D918A6E8F}"/>
              </a:ext>
            </a:extLst>
          </p:cNvPr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8" name="文本框 21">
              <a:extLst>
                <a:ext uri="{FF2B5EF4-FFF2-40B4-BE49-F238E27FC236}">
                  <a16:creationId xmlns:a16="http://schemas.microsoft.com/office/drawing/2014/main" id="{BF4F4AC7-FF6F-69EF-85C3-9A2C415A3F02}"/>
                </a:ext>
              </a:extLst>
            </p:cNvPr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Significantly Differential Expressed Genes —— Results </a:t>
              </a:r>
            </a:p>
          </p:txBody>
        </p:sp>
        <p:cxnSp>
          <p:nvCxnSpPr>
            <p:cNvPr id="9" name="直接连接符 22">
              <a:extLst>
                <a:ext uri="{FF2B5EF4-FFF2-40B4-BE49-F238E27FC236}">
                  <a16:creationId xmlns:a16="http://schemas.microsoft.com/office/drawing/2014/main" id="{C7CE792E-6644-917B-0826-26B0D26D3F05}"/>
                </a:ext>
              </a:extLst>
            </p:cNvPr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" name="组合 16">
            <a:extLst>
              <a:ext uri="{FF2B5EF4-FFF2-40B4-BE49-F238E27FC236}">
                <a16:creationId xmlns:a16="http://schemas.microsoft.com/office/drawing/2014/main" id="{D7AA6EF6-C1E2-AB79-41D7-2DC14F931B97}"/>
              </a:ext>
            </a:extLst>
          </p:cNvPr>
          <p:cNvGrpSpPr/>
          <p:nvPr/>
        </p:nvGrpSpPr>
        <p:grpSpPr>
          <a:xfrm>
            <a:off x="134183" y="1377951"/>
            <a:ext cx="6450502" cy="392576"/>
            <a:chOff x="693" y="3343"/>
            <a:chExt cx="9890" cy="581"/>
          </a:xfrm>
        </p:grpSpPr>
        <p:sp>
          <p:nvSpPr>
            <p:cNvPr id="6" name="文本框 12">
              <a:extLst>
                <a:ext uri="{FF2B5EF4-FFF2-40B4-BE49-F238E27FC236}">
                  <a16:creationId xmlns:a16="http://schemas.microsoft.com/office/drawing/2014/main" id="{6889DA69-B01A-4695-B4E8-003BB211164F}"/>
                </a:ext>
              </a:extLst>
            </p:cNvPr>
            <p:cNvSpPr txBox="1"/>
            <p:nvPr/>
          </p:nvSpPr>
          <p:spPr>
            <a:xfrm>
              <a:off x="693" y="3343"/>
              <a:ext cx="812" cy="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A</a:t>
              </a:r>
            </a:p>
          </p:txBody>
        </p:sp>
        <p:sp>
          <p:nvSpPr>
            <p:cNvPr id="10" name="文本框 13">
              <a:extLst>
                <a:ext uri="{FF2B5EF4-FFF2-40B4-BE49-F238E27FC236}">
                  <a16:creationId xmlns:a16="http://schemas.microsoft.com/office/drawing/2014/main" id="{7D2AB59B-6B29-4C4D-03E1-9725ED680618}"/>
                </a:ext>
              </a:extLst>
            </p:cNvPr>
            <p:cNvSpPr txBox="1"/>
            <p:nvPr/>
          </p:nvSpPr>
          <p:spPr>
            <a:xfrm>
              <a:off x="5381" y="3343"/>
              <a:ext cx="812" cy="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</a:p>
          </p:txBody>
        </p:sp>
        <p:sp>
          <p:nvSpPr>
            <p:cNvPr id="11" name="文本框 14">
              <a:extLst>
                <a:ext uri="{FF2B5EF4-FFF2-40B4-BE49-F238E27FC236}">
                  <a16:creationId xmlns:a16="http://schemas.microsoft.com/office/drawing/2014/main" id="{8AC61EFF-A6F0-6B72-5FE4-BEEC49EE2F63}"/>
                </a:ext>
              </a:extLst>
            </p:cNvPr>
            <p:cNvSpPr txBox="1"/>
            <p:nvPr/>
          </p:nvSpPr>
          <p:spPr>
            <a:xfrm>
              <a:off x="9771" y="3379"/>
              <a:ext cx="812" cy="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</a:p>
          </p:txBody>
        </p:sp>
      </p:grpSp>
      <p:grpSp>
        <p:nvGrpSpPr>
          <p:cNvPr id="13" name="组合 20">
            <a:extLst>
              <a:ext uri="{FF2B5EF4-FFF2-40B4-BE49-F238E27FC236}">
                <a16:creationId xmlns:a16="http://schemas.microsoft.com/office/drawing/2014/main" id="{EFC13409-4675-7E34-0CE4-7FD08080FD57}"/>
              </a:ext>
            </a:extLst>
          </p:cNvPr>
          <p:cNvGrpSpPr/>
          <p:nvPr/>
        </p:nvGrpSpPr>
        <p:grpSpPr>
          <a:xfrm>
            <a:off x="-53051" y="4751350"/>
            <a:ext cx="8423275" cy="368300"/>
            <a:chOff x="2088" y="1283"/>
            <a:chExt cx="13265" cy="580"/>
          </a:xfrm>
        </p:grpSpPr>
        <p:sp>
          <p:nvSpPr>
            <p:cNvPr id="14" name="文本框 17">
              <a:extLst>
                <a:ext uri="{FF2B5EF4-FFF2-40B4-BE49-F238E27FC236}">
                  <a16:creationId xmlns:a16="http://schemas.microsoft.com/office/drawing/2014/main" id="{5B0CAB45-0546-6EF3-FE18-528339A02D36}"/>
                </a:ext>
              </a:extLst>
            </p:cNvPr>
            <p:cNvSpPr txBox="1"/>
            <p:nvPr/>
          </p:nvSpPr>
          <p:spPr>
            <a:xfrm>
              <a:off x="2088" y="1283"/>
              <a:ext cx="27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Cluster 1 VS 4</a:t>
              </a:r>
            </a:p>
          </p:txBody>
        </p:sp>
        <p:sp>
          <p:nvSpPr>
            <p:cNvPr id="15" name="文本框 18">
              <a:extLst>
                <a:ext uri="{FF2B5EF4-FFF2-40B4-BE49-F238E27FC236}">
                  <a16:creationId xmlns:a16="http://schemas.microsoft.com/office/drawing/2014/main" id="{01CED295-AD5C-E2C3-75D8-B513B9815607}"/>
                </a:ext>
              </a:extLst>
            </p:cNvPr>
            <p:cNvSpPr txBox="1"/>
            <p:nvPr/>
          </p:nvSpPr>
          <p:spPr>
            <a:xfrm>
              <a:off x="7717" y="1283"/>
              <a:ext cx="27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Cluster 2 VS 4</a:t>
              </a:r>
            </a:p>
          </p:txBody>
        </p: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ADBDF2A4-8385-30E2-4A21-79FD8D27547E}"/>
                </a:ext>
              </a:extLst>
            </p:cNvPr>
            <p:cNvSpPr txBox="1"/>
            <p:nvPr/>
          </p:nvSpPr>
          <p:spPr>
            <a:xfrm>
              <a:off x="12598" y="1283"/>
              <a:ext cx="27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Cluster 4 VS 5</a:t>
              </a:r>
            </a:p>
          </p:txBody>
        </p:sp>
      </p:grpSp>
      <p:pic>
        <p:nvPicPr>
          <p:cNvPr id="18" name="图片 1">
            <a:extLst>
              <a:ext uri="{FF2B5EF4-FFF2-40B4-BE49-F238E27FC236}">
                <a16:creationId xmlns:a16="http://schemas.microsoft.com/office/drawing/2014/main" id="{849072A8-A61E-937C-2DEF-A407F1C1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92" y="1898071"/>
            <a:ext cx="2397357" cy="2256843"/>
          </a:xfrm>
          <a:prstGeom prst="rect">
            <a:avLst/>
          </a:prstGeom>
        </p:spPr>
      </p:pic>
      <p:pic>
        <p:nvPicPr>
          <p:cNvPr id="19" name="图片 9">
            <a:extLst>
              <a:ext uri="{FF2B5EF4-FFF2-40B4-BE49-F238E27FC236}">
                <a16:creationId xmlns:a16="http://schemas.microsoft.com/office/drawing/2014/main" id="{2373CE12-3927-C212-4423-22317547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262" y="1368089"/>
            <a:ext cx="1373867" cy="1218853"/>
          </a:xfrm>
          <a:prstGeom prst="rect">
            <a:avLst/>
          </a:prstGeom>
        </p:spPr>
      </p:pic>
      <p:pic>
        <p:nvPicPr>
          <p:cNvPr id="20" name="图片 3">
            <a:extLst>
              <a:ext uri="{FF2B5EF4-FFF2-40B4-BE49-F238E27FC236}">
                <a16:creationId xmlns:a16="http://schemas.microsoft.com/office/drawing/2014/main" id="{CAB35F71-06A0-EF4C-F327-80632F900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3" y="1898071"/>
            <a:ext cx="2556518" cy="2351997"/>
          </a:xfrm>
          <a:prstGeom prst="rect">
            <a:avLst/>
          </a:prstGeom>
        </p:spPr>
      </p:pic>
      <p:pic>
        <p:nvPicPr>
          <p:cNvPr id="21" name="图片 2">
            <a:extLst>
              <a:ext uri="{FF2B5EF4-FFF2-40B4-BE49-F238E27FC236}">
                <a16:creationId xmlns:a16="http://schemas.microsoft.com/office/drawing/2014/main" id="{E4154570-80DD-F46F-F1CF-AE771F174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7194" y="1898071"/>
            <a:ext cx="2397357" cy="2240800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12435D2-E5AA-088C-425C-5AAEAD4F1D7B}"/>
              </a:ext>
            </a:extLst>
          </p:cNvPr>
          <p:cNvSpPr txBox="1">
            <a:spLocks/>
          </p:cNvSpPr>
          <p:nvPr/>
        </p:nvSpPr>
        <p:spPr>
          <a:xfrm>
            <a:off x="6329958" y="64928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FF3CF64-7C58-ED48-B151-C0AF0EEF3592}" type="slidenum"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14</a:t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3">
            <a:extLst>
              <a:ext uri="{FF2B5EF4-FFF2-40B4-BE49-F238E27FC236}">
                <a16:creationId xmlns:a16="http://schemas.microsoft.com/office/drawing/2014/main" id="{2313C86F-E0C8-1B9C-82BD-3FAE1DA241D8}"/>
              </a:ext>
            </a:extLst>
          </p:cNvPr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3" name="文本框 21">
              <a:extLst>
                <a:ext uri="{FF2B5EF4-FFF2-40B4-BE49-F238E27FC236}">
                  <a16:creationId xmlns:a16="http://schemas.microsoft.com/office/drawing/2014/main" id="{0E6A2D15-965E-DD28-C70C-7B6F75E818A5}"/>
                </a:ext>
              </a:extLst>
            </p:cNvPr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Significantly Differential Expressed Genes —— Results </a:t>
              </a:r>
            </a:p>
          </p:txBody>
        </p:sp>
        <p:cxnSp>
          <p:nvCxnSpPr>
            <p:cNvPr id="6" name="直接连接符 22">
              <a:extLst>
                <a:ext uri="{FF2B5EF4-FFF2-40B4-BE49-F238E27FC236}">
                  <a16:creationId xmlns:a16="http://schemas.microsoft.com/office/drawing/2014/main" id="{C8A55240-232E-B024-090A-E0AED7B58A3F}"/>
                </a:ext>
              </a:extLst>
            </p:cNvPr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A3701952-467C-8919-181E-A5DA46620B47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1261214"/>
              </p:ext>
            </p:extLst>
          </p:nvPr>
        </p:nvGraphicFramePr>
        <p:xfrm>
          <a:off x="1539416" y="4192963"/>
          <a:ext cx="1450103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15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down-regulation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Cluster 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8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 Crabp1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图片 1">
            <a:extLst>
              <a:ext uri="{FF2B5EF4-FFF2-40B4-BE49-F238E27FC236}">
                <a16:creationId xmlns:a16="http://schemas.microsoft.com/office/drawing/2014/main" id="{050F0FB4-E4DA-9640-4DD7-A5B87FC3E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899848"/>
            <a:ext cx="4557338" cy="3708882"/>
          </a:xfrm>
          <a:prstGeom prst="rect">
            <a:avLst/>
          </a:prstGeom>
        </p:spPr>
      </p:pic>
      <p:sp>
        <p:nvSpPr>
          <p:cNvPr id="11" name="文本框 99">
            <a:extLst>
              <a:ext uri="{FF2B5EF4-FFF2-40B4-BE49-F238E27FC236}">
                <a16:creationId xmlns:a16="http://schemas.microsoft.com/office/drawing/2014/main" id="{29BFDE0A-E9B2-D2E0-C763-6302AF7A19D0}"/>
              </a:ext>
            </a:extLst>
          </p:cNvPr>
          <p:cNvSpPr txBox="1"/>
          <p:nvPr/>
        </p:nvSpPr>
        <p:spPr>
          <a:xfrm>
            <a:off x="35113" y="1417796"/>
            <a:ext cx="4099451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 dirty="0">
                <a:latin typeface="Calibri" panose="020F0502020204030204" charset="0"/>
                <a:ea typeface="宋体" panose="02010600030101010101" pitchFamily="2" charset="-122"/>
              </a:rPr>
              <a:t>total of 381 differentially expressed genes</a:t>
            </a:r>
            <a:endParaRPr lang="en-US" altLang="en-US" b="0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A0AC88B0-8999-C559-5396-56416B49C826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01719776"/>
              </p:ext>
            </p:extLst>
          </p:nvPr>
        </p:nvGraphicFramePr>
        <p:xfrm>
          <a:off x="116263" y="1944736"/>
          <a:ext cx="4296410" cy="191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4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810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up-regulation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Cluster 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sym typeface="+mn-ea"/>
                        </a:rPr>
                        <a:t>Cluster 4</a:t>
                      </a:r>
                      <a:endParaRPr lang="en-US" altLang="zh-CN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sym typeface="+mn-ea"/>
                        </a:rPr>
                        <a:t>Cluster 5</a:t>
                      </a:r>
                      <a:endParaRPr lang="en-US" altLang="zh-CN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altLang="zh-CN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Cyp4b1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Reg1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Aqp1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E82DD9D-507B-81E4-642F-FFC38FB29C4F}"/>
              </a:ext>
            </a:extLst>
          </p:cNvPr>
          <p:cNvSpPr txBox="1">
            <a:spLocks/>
          </p:cNvSpPr>
          <p:nvPr/>
        </p:nvSpPr>
        <p:spPr>
          <a:xfrm>
            <a:off x="6324416" y="64928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FF3CF64-7C58-ED48-B151-C0AF0EEF3592}" type="slidenum"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15</a:t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61975" y="3429000"/>
            <a:ext cx="7148830" cy="204406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EM: Selection of Initial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resulting parameters across different clusters;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cluster does not contain any elements;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During iteration, poor selection may result in NA values.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Significantly Differential Expressed Genes:</a:t>
            </a:r>
            <a:r>
              <a:rPr lang="en-US" altLang="zh-CN" sz="1600" dirty="0">
                <a:sym typeface="+mn-ea"/>
              </a:rPr>
              <a:t>        </a:t>
            </a:r>
          </a:p>
          <a:p>
            <a:pPr marL="742950" lvl="1" indent="-285750"/>
            <a:r>
              <a:rPr lang="en-US" altLang="zh-CN" dirty="0">
                <a:sym typeface="+mn-ea"/>
              </a:rPr>
              <a:t> Expression data is sparse data</a:t>
            </a:r>
          </a:p>
          <a:p>
            <a:pPr marL="742950" lvl="1" indent="-285750"/>
            <a:r>
              <a:rPr lang="en-US" altLang="zh-CN" dirty="0">
                <a:sym typeface="+mn-ea"/>
              </a:rPr>
              <a:t>Already normalized</a:t>
            </a:r>
          </a:p>
          <a:p>
            <a:pPr marL="742950" lvl="1" indent="-285750"/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2517775"/>
            <a:ext cx="4140835" cy="86868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/>
        </p:nvSpPr>
        <p:spPr>
          <a:xfrm>
            <a:off x="538480" y="4114800"/>
            <a:ext cx="7148830" cy="204406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itle 2"/>
          <p:cNvSpPr>
            <a:spLocks noGrp="1"/>
          </p:cNvSpPr>
          <p:nvPr/>
        </p:nvSpPr>
        <p:spPr>
          <a:xfrm>
            <a:off x="491490" y="384810"/>
            <a:ext cx="4140835" cy="86868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1490" y="1253490"/>
            <a:ext cx="586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GMM: assign the cells to 5 clusters using EM algorithm.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65" y="668655"/>
            <a:ext cx="1390650" cy="1783080"/>
          </a:xfrm>
          <a:prstGeom prst="rect">
            <a:avLst/>
          </a:prstGeom>
        </p:spPr>
      </p:pic>
      <p:sp>
        <p:nvSpPr>
          <p:cNvPr id="5" name="文本框 7">
            <a:extLst>
              <a:ext uri="{FF2B5EF4-FFF2-40B4-BE49-F238E27FC236}">
                <a16:creationId xmlns:a16="http://schemas.microsoft.com/office/drawing/2014/main" id="{42C9E92F-0D28-917D-0E98-B491F9187C2D}"/>
              </a:ext>
            </a:extLst>
          </p:cNvPr>
          <p:cNvSpPr txBox="1"/>
          <p:nvPr/>
        </p:nvSpPr>
        <p:spPr>
          <a:xfrm>
            <a:off x="491490" y="1583372"/>
            <a:ext cx="4572000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Significantly Differential Expressed Genes </a:t>
            </a:r>
            <a:r>
              <a:rPr lang="zh-CN" altLang="en-US" sz="1500" dirty="0">
                <a:sym typeface="+mn-ea"/>
              </a:rPr>
              <a:t>：</a:t>
            </a:r>
            <a:endParaRPr lang="en-US" altLang="zh-CN" sz="1500" dirty="0">
              <a:sym typeface="+mn-ea"/>
            </a:endParaRPr>
          </a:p>
          <a:p>
            <a:r>
              <a:rPr lang="en-US" altLang="zh-CN" sz="1500" dirty="0">
                <a:sym typeface="+mn-ea"/>
              </a:rPr>
              <a:t>      Define total of 381 DEGs </a:t>
            </a:r>
            <a:endParaRPr lang="en-US" altLang="zh-CN" sz="1500" dirty="0"/>
          </a:p>
          <a:p>
            <a:pPr marL="771525" lvl="1" indent="-214313">
              <a:buFont typeface="Arial" panose="020B0604020202020204" pitchFamily="34" charset="0"/>
              <a:buChar char="•"/>
            </a:pPr>
            <a:r>
              <a:rPr lang="en-US" altLang="zh-CN" sz="1500" dirty="0">
                <a:sym typeface="+mn-ea"/>
              </a:rPr>
              <a:t>185 up regulated </a:t>
            </a:r>
          </a:p>
          <a:p>
            <a:pPr marL="771525" lvl="1" indent="-214313">
              <a:buFont typeface="Arial" panose="020B0604020202020204" pitchFamily="34" charset="0"/>
              <a:buChar char="•"/>
            </a:pPr>
            <a:r>
              <a:rPr lang="en-US" altLang="zh-CN" sz="1500" dirty="0">
                <a:sym typeface="+mn-ea"/>
              </a:rPr>
              <a:t>195 down regulated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095C2-75EC-7E40-A39E-1F80030BEB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eam Lead: Shaolei Ma</a:t>
            </a:r>
          </a:p>
          <a:p>
            <a:r>
              <a:rPr lang="en-US" dirty="0"/>
              <a:t>Members: Peng Su; Yilei Yang; Zhuodiao Kuang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8E5118-022A-E14C-80E6-257592D3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2345" y="986998"/>
            <a:ext cx="10022090" cy="2386584"/>
          </a:xfrm>
        </p:spPr>
        <p:txBody>
          <a:bodyPr/>
          <a:lstStyle/>
          <a:p>
            <a:pPr algn="ctr"/>
            <a:r>
              <a:rPr lang="en-US" cap="none" dirty="0"/>
              <a:t>T</a:t>
            </a:r>
            <a:r>
              <a:rPr lang="en-US" altLang="zh-CN" cap="none" dirty="0"/>
              <a:t>hanks!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7068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0FCFE-4A3E-3C4A-B610-DFFEE6DDC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316" y="1642398"/>
            <a:ext cx="7886700" cy="42584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Dataset Composition:</a:t>
            </a:r>
          </a:p>
          <a:p>
            <a:r>
              <a:rPr lang="en-US" dirty="0"/>
              <a:t>  716 cells</a:t>
            </a:r>
          </a:p>
          <a:p>
            <a:r>
              <a:rPr lang="en-US" dirty="0"/>
              <a:t>  Analysis of 558 genes per cell.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B8D0-C4D5-044C-82F5-D03FE177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C732A-4E96-B093-708E-4F4A2E8DC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5" y="2724802"/>
            <a:ext cx="8676122" cy="3532176"/>
          </a:xfrm>
          <a:prstGeom prst="rect">
            <a:avLst/>
          </a:prstGeom>
        </p:spPr>
      </p:pic>
      <p:cxnSp>
        <p:nvCxnSpPr>
          <p:cNvPr id="9" name="直接连接符 22">
            <a:extLst>
              <a:ext uri="{FF2B5EF4-FFF2-40B4-BE49-F238E27FC236}">
                <a16:creationId xmlns:a16="http://schemas.microsoft.com/office/drawing/2014/main" id="{9EF5FB48-953F-2C0A-85BF-4DAE115996E9}"/>
              </a:ext>
            </a:extLst>
          </p:cNvPr>
          <p:cNvCxnSpPr/>
          <p:nvPr/>
        </p:nvCxnSpPr>
        <p:spPr>
          <a:xfrm>
            <a:off x="0" y="1189196"/>
            <a:ext cx="9154954" cy="5239"/>
          </a:xfrm>
          <a:prstGeom prst="line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2" name="组合 23">
            <a:extLst>
              <a:ext uri="{FF2B5EF4-FFF2-40B4-BE49-F238E27FC236}">
                <a16:creationId xmlns:a16="http://schemas.microsoft.com/office/drawing/2014/main" id="{A05B1372-C368-D216-8D27-A771F519262E}"/>
              </a:ext>
            </a:extLst>
          </p:cNvPr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13" name="文本框 21">
              <a:extLst>
                <a:ext uri="{FF2B5EF4-FFF2-40B4-BE49-F238E27FC236}">
                  <a16:creationId xmlns:a16="http://schemas.microsoft.com/office/drawing/2014/main" id="{0BB89945-EEC0-BBF1-106E-0A5C40B65AEA}"/>
                </a:ext>
              </a:extLst>
            </p:cNvPr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Overview</a:t>
              </a:r>
            </a:p>
          </p:txBody>
        </p:sp>
        <p:cxnSp>
          <p:nvCxnSpPr>
            <p:cNvPr id="14" name="直接连接符 22">
              <a:extLst>
                <a:ext uri="{FF2B5EF4-FFF2-40B4-BE49-F238E27FC236}">
                  <a16:creationId xmlns:a16="http://schemas.microsoft.com/office/drawing/2014/main" id="{AAFA8824-8350-8707-DB72-F4CFD1D99CF6}"/>
                </a:ext>
              </a:extLst>
            </p:cNvPr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828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6E81B-6B87-FC4C-ACD3-7B877A4CB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8CDD36-7E6A-357D-3379-AB459310632E}"/>
              </a:ext>
            </a:extLst>
          </p:cNvPr>
          <p:cNvSpPr/>
          <p:nvPr/>
        </p:nvSpPr>
        <p:spPr>
          <a:xfrm>
            <a:off x="799200" y="2820600"/>
            <a:ext cx="1926000" cy="8684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Principal Component Analysis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515F9-5CAE-7969-2D2E-7B609896B339}"/>
              </a:ext>
            </a:extLst>
          </p:cNvPr>
          <p:cNvSpPr/>
          <p:nvPr/>
        </p:nvSpPr>
        <p:spPr>
          <a:xfrm>
            <a:off x="3330266" y="3788339"/>
            <a:ext cx="1443600" cy="6682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DE5299-C882-A8FF-0231-C06799CA8028}"/>
              </a:ext>
            </a:extLst>
          </p:cNvPr>
          <p:cNvCxnSpPr>
            <a:cxnSpLocks/>
            <a:stCxn id="8" idx="1"/>
            <a:endCxn id="5" idx="4"/>
          </p:cNvCxnSpPr>
          <p:nvPr/>
        </p:nvCxnSpPr>
        <p:spPr>
          <a:xfrm flipH="1" flipV="1">
            <a:off x="1762200" y="3689030"/>
            <a:ext cx="1568066" cy="433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95A7D99-61D3-19BC-A151-20A104FC613A}"/>
              </a:ext>
            </a:extLst>
          </p:cNvPr>
          <p:cNvSpPr/>
          <p:nvPr/>
        </p:nvSpPr>
        <p:spPr>
          <a:xfrm>
            <a:off x="2327400" y="1532986"/>
            <a:ext cx="1926000" cy="8684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Gaussian-Mixture model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DED0C0-7E97-674B-2E05-A889E3C66494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flipV="1">
            <a:off x="1081256" y="1967201"/>
            <a:ext cx="1246144" cy="980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1FD1A22-3B34-A7AE-DDA3-30C7A2537E98}"/>
              </a:ext>
            </a:extLst>
          </p:cNvPr>
          <p:cNvSpPr/>
          <p:nvPr/>
        </p:nvSpPr>
        <p:spPr>
          <a:xfrm>
            <a:off x="5014800" y="1532986"/>
            <a:ext cx="1926000" cy="8684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EM algorithm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00D807-E869-C3D8-CD14-F257E485AF9B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4253400" y="1967201"/>
            <a:ext cx="761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1CE1EF1D-DBC3-E75E-87BA-1A33FABD2D8F}"/>
              </a:ext>
            </a:extLst>
          </p:cNvPr>
          <p:cNvCxnSpPr>
            <a:cxnSpLocks/>
            <a:stCxn id="18" idx="6"/>
          </p:cNvCxnSpPr>
          <p:nvPr/>
        </p:nvCxnSpPr>
        <p:spPr>
          <a:xfrm flipH="1">
            <a:off x="5886266" y="1967201"/>
            <a:ext cx="1054534" cy="2175253"/>
          </a:xfrm>
          <a:prstGeom prst="curvedConnector4">
            <a:avLst>
              <a:gd name="adj1" fmla="val -21678"/>
              <a:gd name="adj2" fmla="val 9953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BC643EE-0D9C-869E-8C5D-6BB2B1EDC660}"/>
              </a:ext>
            </a:extLst>
          </p:cNvPr>
          <p:cNvSpPr/>
          <p:nvPr/>
        </p:nvSpPr>
        <p:spPr>
          <a:xfrm>
            <a:off x="4773866" y="3788339"/>
            <a:ext cx="1112400" cy="668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Clusters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F8EF0F-68A0-2BBA-731D-67CF2C9BE039}"/>
              </a:ext>
            </a:extLst>
          </p:cNvPr>
          <p:cNvSpPr txBox="1"/>
          <p:nvPr/>
        </p:nvSpPr>
        <p:spPr>
          <a:xfrm>
            <a:off x="1954800" y="5692093"/>
            <a:ext cx="555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Which genes are important to differentiate the clusters?</a:t>
            </a:r>
            <a:endParaRPr lang="en-US" dirty="0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290A9056-0CF5-8687-74CF-B50C845FF663}"/>
              </a:ext>
            </a:extLst>
          </p:cNvPr>
          <p:cNvSpPr/>
          <p:nvPr/>
        </p:nvSpPr>
        <p:spPr>
          <a:xfrm>
            <a:off x="4566866" y="4645879"/>
            <a:ext cx="414000" cy="982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2411DA-0814-8E62-C5E0-9733BB2CA39D}"/>
              </a:ext>
            </a:extLst>
          </p:cNvPr>
          <p:cNvSpPr txBox="1"/>
          <p:nvPr/>
        </p:nvSpPr>
        <p:spPr>
          <a:xfrm>
            <a:off x="4980866" y="4724690"/>
            <a:ext cx="313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xplore gene-expression signatures in each of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Clusters</a:t>
            </a:r>
            <a:endParaRPr lang="en-US" dirty="0"/>
          </a:p>
        </p:txBody>
      </p:sp>
      <p:grpSp>
        <p:nvGrpSpPr>
          <p:cNvPr id="75" name="组合 23">
            <a:extLst>
              <a:ext uri="{FF2B5EF4-FFF2-40B4-BE49-F238E27FC236}">
                <a16:creationId xmlns:a16="http://schemas.microsoft.com/office/drawing/2014/main" id="{7B79A2B1-BB61-5411-669F-135A1B2A76C8}"/>
              </a:ext>
            </a:extLst>
          </p:cNvPr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76" name="文本框 21">
              <a:extLst>
                <a:ext uri="{FF2B5EF4-FFF2-40B4-BE49-F238E27FC236}">
                  <a16:creationId xmlns:a16="http://schemas.microsoft.com/office/drawing/2014/main" id="{FA96CF69-008C-D95F-63F9-EC96310C1D4A}"/>
                </a:ext>
              </a:extLst>
            </p:cNvPr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cxnSp>
          <p:nvCxnSpPr>
            <p:cNvPr id="77" name="直接连接符 22">
              <a:extLst>
                <a:ext uri="{FF2B5EF4-FFF2-40B4-BE49-F238E27FC236}">
                  <a16:creationId xmlns:a16="http://schemas.microsoft.com/office/drawing/2014/main" id="{B9D7906E-2BB7-3A9C-44CB-96A1C046B326}"/>
                </a:ext>
              </a:extLst>
            </p:cNvPr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990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4D3C82-5863-3244-8B49-E492FEAC5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major variability in gene expressions.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Methodology: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`</a:t>
            </a:r>
            <a:r>
              <a:rPr lang="en-US" dirty="0" err="1"/>
              <a:t>prcomp</a:t>
            </a:r>
            <a:r>
              <a:rPr lang="en-US" dirty="0"/>
              <a:t>` from 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Outcome: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principal components: 3, 7, 10 based on the scree plot.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E9312-8CD4-1342-85FC-C0411C75A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50881"/>
            <a:ext cx="2133600" cy="365125"/>
          </a:xfrm>
        </p:spPr>
        <p:txBody>
          <a:bodyPr/>
          <a:lstStyle/>
          <a:p>
            <a:fld id="{DFF3CF64-7C58-ED48-B151-C0AF0EEF3592}" type="slidenum">
              <a:rPr lang="en-US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A90DF-255A-762B-D111-9AEA92AAE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75" y="1302064"/>
            <a:ext cx="2314426" cy="2117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42897-0219-2A3D-3E9C-B03ED29BE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23" y="2597632"/>
            <a:ext cx="1197307" cy="1156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E7620-A76E-FD3F-001D-71401CF37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09" y="1755544"/>
            <a:ext cx="1594091" cy="1648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A7244F-37B6-45C4-0658-20C58139C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553" y="4092019"/>
            <a:ext cx="3620810" cy="22131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5B6D0A-6174-6888-E24A-36EADF376842}"/>
              </a:ext>
            </a:extLst>
          </p:cNvPr>
          <p:cNvSpPr txBox="1"/>
          <p:nvPr/>
        </p:nvSpPr>
        <p:spPr>
          <a:xfrm>
            <a:off x="3661920" y="3532467"/>
            <a:ext cx="3350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</a:t>
            </a:r>
          </a:p>
          <a:p>
            <a:r>
              <a:rPr lang="en-US" sz="1100" dirty="0"/>
              <a:t>https://setosa.io/ev/principal-component-analysis/</a:t>
            </a:r>
          </a:p>
        </p:txBody>
      </p:sp>
      <p:grpSp>
        <p:nvGrpSpPr>
          <p:cNvPr id="22" name="组合 23">
            <a:extLst>
              <a:ext uri="{FF2B5EF4-FFF2-40B4-BE49-F238E27FC236}">
                <a16:creationId xmlns:a16="http://schemas.microsoft.com/office/drawing/2014/main" id="{E9BDA004-7059-A51F-B993-53DCFA37E5B7}"/>
              </a:ext>
            </a:extLst>
          </p:cNvPr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23" name="文本框 21">
              <a:extLst>
                <a:ext uri="{FF2B5EF4-FFF2-40B4-BE49-F238E27FC236}">
                  <a16:creationId xmlns:a16="http://schemas.microsoft.com/office/drawing/2014/main" id="{6D8D6A22-7ECD-86B3-0B74-BF73523D4CFF}"/>
                </a:ext>
              </a:extLst>
            </p:cNvPr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Principal Component Analysis (PCA)</a:t>
              </a:r>
            </a:p>
          </p:txBody>
        </p:sp>
        <p:cxnSp>
          <p:nvCxnSpPr>
            <p:cNvPr id="24" name="直接连接符 22">
              <a:extLst>
                <a:ext uri="{FF2B5EF4-FFF2-40B4-BE49-F238E27FC236}">
                  <a16:creationId xmlns:a16="http://schemas.microsoft.com/office/drawing/2014/main" id="{62E9E5B5-6163-9B54-6525-8748F345F927}"/>
                </a:ext>
              </a:extLst>
            </p:cNvPr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3021FE0-38C6-0520-EEAB-580A91E96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078" y="1286483"/>
            <a:ext cx="1305596" cy="127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DF31496-E28C-5308-0499-8696420E813A}"/>
              </a:ext>
            </a:extLst>
          </p:cNvPr>
          <p:cNvGrpSpPr/>
          <p:nvPr/>
        </p:nvGrpSpPr>
        <p:grpSpPr>
          <a:xfrm>
            <a:off x="3463997" y="1534360"/>
            <a:ext cx="5070993" cy="4278537"/>
            <a:chOff x="2575549" y="1031401"/>
            <a:chExt cx="6761324" cy="57047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BA03E18-39D4-2F8D-60CC-4267D96E3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000" y="1031401"/>
              <a:ext cx="5799238" cy="221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AEEFFC24-AD9C-C34A-331C-5856E48D4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549" y="5426612"/>
              <a:ext cx="6761324" cy="1309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D6639C1-B74C-E8C3-FC62-9DEC02849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000" y="3725474"/>
              <a:ext cx="6076108" cy="130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下箭头 6">
              <a:extLst>
                <a:ext uri="{FF2B5EF4-FFF2-40B4-BE49-F238E27FC236}">
                  <a16:creationId xmlns:a16="http://schemas.microsoft.com/office/drawing/2014/main" id="{9D36B42F-F328-6F8C-C676-B35AEA0F5EAA}"/>
                </a:ext>
              </a:extLst>
            </p:cNvPr>
            <p:cNvSpPr/>
            <p:nvPr/>
          </p:nvSpPr>
          <p:spPr>
            <a:xfrm>
              <a:off x="5681662" y="3218967"/>
              <a:ext cx="414337" cy="581479"/>
            </a:xfrm>
            <a:prstGeom prst="downArrow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8" name="下箭头 7">
              <a:extLst>
                <a:ext uri="{FF2B5EF4-FFF2-40B4-BE49-F238E27FC236}">
                  <a16:creationId xmlns:a16="http://schemas.microsoft.com/office/drawing/2014/main" id="{DC9BF4E9-8B27-DB98-2042-C57A25C9E921}"/>
                </a:ext>
              </a:extLst>
            </p:cNvPr>
            <p:cNvSpPr/>
            <p:nvPr/>
          </p:nvSpPr>
          <p:spPr>
            <a:xfrm>
              <a:off x="5681662" y="5052831"/>
              <a:ext cx="414337" cy="581479"/>
            </a:xfrm>
            <a:prstGeom prst="downArrow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2234553-062D-8292-2ACD-D2576DD4A03F}"/>
              </a:ext>
            </a:extLst>
          </p:cNvPr>
          <p:cNvSpPr txBox="1"/>
          <p:nvPr/>
        </p:nvSpPr>
        <p:spPr>
          <a:xfrm>
            <a:off x="347196" y="1853804"/>
            <a:ext cx="3003224" cy="210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way of clustering</a:t>
            </a: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Assumption: </a:t>
            </a:r>
            <a:r>
              <a:rPr lang="en" altLang="zh-CN" sz="135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a certain number of Gaussian distributions, and each of these distributions represent a cluster</a:t>
            </a:r>
            <a:r>
              <a:rPr lang="en" altLang="zh-CN" sz="1350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23">
            <a:extLst>
              <a:ext uri="{FF2B5EF4-FFF2-40B4-BE49-F238E27FC236}">
                <a16:creationId xmlns:a16="http://schemas.microsoft.com/office/drawing/2014/main" id="{AEAA91F8-D3D7-24AF-F529-142ECAEFA15E}"/>
              </a:ext>
            </a:extLst>
          </p:cNvPr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13" name="文本框 21">
              <a:extLst>
                <a:ext uri="{FF2B5EF4-FFF2-40B4-BE49-F238E27FC236}">
                  <a16:creationId xmlns:a16="http://schemas.microsoft.com/office/drawing/2014/main" id="{84786FCE-B181-246A-0950-F1AD68C643C3}"/>
                </a:ext>
              </a:extLst>
            </p:cNvPr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Gaussian Mixture Model</a:t>
              </a:r>
            </a:p>
          </p:txBody>
        </p:sp>
        <p:cxnSp>
          <p:nvCxnSpPr>
            <p:cNvPr id="14" name="直接连接符 22">
              <a:extLst>
                <a:ext uri="{FF2B5EF4-FFF2-40B4-BE49-F238E27FC236}">
                  <a16:creationId xmlns:a16="http://schemas.microsoft.com/office/drawing/2014/main" id="{FA41EEB6-B6C4-0979-210B-7AEF3DCE6DE4}"/>
                </a:ext>
              </a:extLst>
            </p:cNvPr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5239913-BDE6-3839-0959-454C7FAC3B3D}"/>
              </a:ext>
            </a:extLst>
          </p:cNvPr>
          <p:cNvSpPr txBox="1">
            <a:spLocks/>
          </p:cNvSpPr>
          <p:nvPr/>
        </p:nvSpPr>
        <p:spPr>
          <a:xfrm>
            <a:off x="6324416" y="64928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FF3CF64-7C58-ED48-B151-C0AF0EEF3592}" type="slidenum"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</a:t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3">
            <a:extLst>
              <a:ext uri="{FF2B5EF4-FFF2-40B4-BE49-F238E27FC236}">
                <a16:creationId xmlns:a16="http://schemas.microsoft.com/office/drawing/2014/main" id="{47CBA1B8-60E5-0875-285B-F928AE50B3D0}"/>
              </a:ext>
            </a:extLst>
          </p:cNvPr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8" name="文本框 21">
              <a:extLst>
                <a:ext uri="{FF2B5EF4-FFF2-40B4-BE49-F238E27FC236}">
                  <a16:creationId xmlns:a16="http://schemas.microsoft.com/office/drawing/2014/main" id="{1B2BB46D-6E3F-6DFB-65EE-BA542A503050}"/>
                </a:ext>
              </a:extLst>
            </p:cNvPr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Gaussian Mixture Model</a:t>
              </a:r>
            </a:p>
          </p:txBody>
        </p:sp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5F053B27-23F3-2A89-A0B8-2598D3F67555}"/>
                </a:ext>
              </a:extLst>
            </p:cNvPr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2">
                <a:extLst>
                  <a:ext uri="{FF2B5EF4-FFF2-40B4-BE49-F238E27FC236}">
                    <a16:creationId xmlns:a16="http://schemas.microsoft.com/office/drawing/2014/main" id="{BB33E039-6788-BEC7-5335-F834062E43D0}"/>
                  </a:ext>
                </a:extLst>
              </p:cNvPr>
              <p:cNvSpPr txBox="1"/>
              <p:nvPr/>
            </p:nvSpPr>
            <p:spPr>
              <a:xfrm>
                <a:off x="145474" y="1222485"/>
                <a:ext cx="4502988" cy="1521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𝑐𝑙𝑢𝑠𝑡𝑒𝑟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kumimoji="1"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l-GR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𝑏𝑒𝑙𝑜𝑛𝑔𝑠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𝑐𝑙𝑢𝑠𝑡𝑒𝑟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2">
                <a:extLst>
                  <a:ext uri="{FF2B5EF4-FFF2-40B4-BE49-F238E27FC236}">
                    <a16:creationId xmlns:a16="http://schemas.microsoft.com/office/drawing/2014/main" id="{BB33E039-6788-BEC7-5335-F834062E4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4" y="1222485"/>
                <a:ext cx="4502988" cy="1521955"/>
              </a:xfrm>
              <a:prstGeom prst="rect">
                <a:avLst/>
              </a:prstGeom>
              <a:blipFill>
                <a:blip r:embed="rId3"/>
                <a:stretch>
                  <a:fillRect l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4">
                <a:extLst>
                  <a:ext uri="{FF2B5EF4-FFF2-40B4-BE49-F238E27FC236}">
                    <a16:creationId xmlns:a16="http://schemas.microsoft.com/office/drawing/2014/main" id="{309BCE6F-246A-C0DC-E8D8-10331DFE0F46}"/>
                  </a:ext>
                </a:extLst>
              </p:cNvPr>
              <p:cNvSpPr txBox="1"/>
              <p:nvPr/>
            </p:nvSpPr>
            <p:spPr>
              <a:xfrm>
                <a:off x="-70359" y="2576610"/>
                <a:ext cx="4269635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𝐷𝑖𝑠𝑡𝑟𝑖𝑏𝑢𝑡𝑖𝑜𝑛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kumimoji="1" lang="en-US" altLang="zh-CN" b="0" dirty="0"/>
              </a:p>
              <a:p>
                <a:pPr algn="r"/>
                <a:endParaRPr kumimoji="1" lang="en-US" altLang="zh-CN" b="0" dirty="0"/>
              </a:p>
              <a:p>
                <a:pPr algn="r"/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algn="r"/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𝐶𝑜𝑛𝑑𝑖𝑡𝑖𝑜𝑛𝑎𝑙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algn="r"/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algn="r"/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algn="r"/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algn="r"/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𝐿𝑜𝑔𝑙𝑖𝑘𝑒𝑙𝑖h𝑜𝑜𝑑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kumimoji="1" lang="en-US" altLang="zh-CN" b="0" dirty="0"/>
              </a:p>
              <a:p>
                <a:pPr algn="r"/>
                <a:endParaRPr kumimoji="1" lang="en-US" altLang="zh-CN" b="0" dirty="0"/>
              </a:p>
              <a:p>
                <a:pPr algn="r"/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4">
                <a:extLst>
                  <a:ext uri="{FF2B5EF4-FFF2-40B4-BE49-F238E27FC236}">
                    <a16:creationId xmlns:a16="http://schemas.microsoft.com/office/drawing/2014/main" id="{309BCE6F-246A-C0DC-E8D8-10331DFE0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359" y="2576610"/>
                <a:ext cx="4269635" cy="3693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7" descr="文本&#10;&#10;描述已自动生成">
            <a:extLst>
              <a:ext uri="{FF2B5EF4-FFF2-40B4-BE49-F238E27FC236}">
                <a16:creationId xmlns:a16="http://schemas.microsoft.com/office/drawing/2014/main" id="{5A3CBA34-4CA9-7F4D-5F76-1E961B630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835" y="2291775"/>
            <a:ext cx="1901511" cy="923330"/>
          </a:xfrm>
          <a:prstGeom prst="rect">
            <a:avLst/>
          </a:prstGeom>
        </p:spPr>
      </p:pic>
      <p:pic>
        <p:nvPicPr>
          <p:cNvPr id="15" name="图片 11" descr="图片包含 文本&#10;&#10;描述已自动生成">
            <a:extLst>
              <a:ext uri="{FF2B5EF4-FFF2-40B4-BE49-F238E27FC236}">
                <a16:creationId xmlns:a16="http://schemas.microsoft.com/office/drawing/2014/main" id="{4F352DA3-DBD0-E55B-F434-B7FAE7652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211" y="3390640"/>
            <a:ext cx="3057910" cy="923330"/>
          </a:xfrm>
          <a:prstGeom prst="rect">
            <a:avLst/>
          </a:prstGeom>
        </p:spPr>
      </p:pic>
      <p:pic>
        <p:nvPicPr>
          <p:cNvPr id="16" name="图片 14">
            <a:extLst>
              <a:ext uri="{FF2B5EF4-FFF2-40B4-BE49-F238E27FC236}">
                <a16:creationId xmlns:a16="http://schemas.microsoft.com/office/drawing/2014/main" id="{8FFCFC84-3845-FA27-EDA5-E38410C38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571" y="4370420"/>
            <a:ext cx="3104451" cy="706704"/>
          </a:xfrm>
          <a:prstGeom prst="rect">
            <a:avLst/>
          </a:prstGeom>
        </p:spPr>
      </p:pic>
      <p:pic>
        <p:nvPicPr>
          <p:cNvPr id="17" name="图片 16" descr="文本&#10;&#10;中度可信度描述已自动生成">
            <a:extLst>
              <a:ext uri="{FF2B5EF4-FFF2-40B4-BE49-F238E27FC236}">
                <a16:creationId xmlns:a16="http://schemas.microsoft.com/office/drawing/2014/main" id="{41B104EE-A6B4-FF7C-AE10-8845C156D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0571" y="5143130"/>
            <a:ext cx="4715735" cy="767202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8BD9E47-592B-A21C-3605-7699CC414DFA}"/>
              </a:ext>
            </a:extLst>
          </p:cNvPr>
          <p:cNvSpPr txBox="1">
            <a:spLocks/>
          </p:cNvSpPr>
          <p:nvPr/>
        </p:nvSpPr>
        <p:spPr>
          <a:xfrm>
            <a:off x="6324416" y="649791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FF3CF64-7C58-ED48-B151-C0AF0EEF3592}" type="slidenum"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65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CC5B7B72-3F69-709D-DBE3-5DA1C130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31" y="2070935"/>
            <a:ext cx="4981575" cy="105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AE17FC-0653-997C-9726-4D4D7A7E0631}"/>
                  </a:ext>
                </a:extLst>
              </p:cNvPr>
              <p:cNvSpPr txBox="1"/>
              <p:nvPr/>
            </p:nvSpPr>
            <p:spPr>
              <a:xfrm>
                <a:off x="628650" y="1916074"/>
                <a:ext cx="7332936" cy="157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AutoNum type="arabicPeriod"/>
                </a:pPr>
                <a:r>
                  <a:rPr kumimoji="1" lang="en" altLang="zh-CN" sz="13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E-step:</a:t>
                </a:r>
                <a:r>
                  <a:rPr kumimoji="1" lang="en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Evaluate the responsibilities using the current parameter values</a:t>
                </a:r>
              </a:p>
              <a:p>
                <a:pPr marL="257175" indent="-257175">
                  <a:buAutoNum type="arabicPeriod"/>
                </a:pPr>
                <a:endParaRPr kumimoji="1" lang="en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AutoNum type="arabicPeriod"/>
                </a:pPr>
                <a:endParaRPr kumimoji="1" lang="en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AutoNum type="arabicPeriod"/>
                </a:pPr>
                <a:endParaRPr kumimoji="1" lang="en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AutoNum type="arabicPeriod"/>
                </a:pPr>
                <a:endParaRPr kumimoji="1" lang="en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" altLang="zh-CN" sz="13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  M-step:</a:t>
                </a:r>
                <a14:m>
                  <m:oMath xmlns:m="http://schemas.openxmlformats.org/officeDocument/2006/math">
                    <m:r>
                      <a:rPr kumimoji="1" lang="en-US" altLang="zh-CN" sz="135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CN" sz="13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kumimoji="1" lang="en-US" altLang="zh-CN" sz="13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3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1" lang="en-US" altLang="zh-CN" sz="13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13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kumimoji="1" lang="en-US" altLang="zh-CN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ℓ(</m:t>
                                </m:r>
                                <m:r>
                                  <a:rPr kumimoji="1" lang="en-US" altLang="zh-CN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kumimoji="1" lang="en-US" altLang="zh-CN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zh-CN" sz="13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13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1" lang="en-US" altLang="zh-CN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zh-CN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altLang="zh-CN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  <m: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𝐿𝑒𝑡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135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13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zh-CN" sz="13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1" lang="zh-CN" alt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AE17FC-0653-997C-9726-4D4D7A7E0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16074"/>
                <a:ext cx="7332936" cy="1574662"/>
              </a:xfrm>
              <a:prstGeom prst="rect">
                <a:avLst/>
              </a:prstGeom>
              <a:blipFill>
                <a:blip r:embed="rId3"/>
                <a:stretch>
                  <a:fillRect l="-166" t="-38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C3D049F9-309A-7B93-51FB-6BA17412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638" y="3712768"/>
            <a:ext cx="3716219" cy="1757390"/>
          </a:xfrm>
          <a:prstGeom prst="rect">
            <a:avLst/>
          </a:prstGeom>
        </p:spPr>
      </p:pic>
      <p:grpSp>
        <p:nvGrpSpPr>
          <p:cNvPr id="4" name="组合 23">
            <a:extLst>
              <a:ext uri="{FF2B5EF4-FFF2-40B4-BE49-F238E27FC236}">
                <a16:creationId xmlns:a16="http://schemas.microsoft.com/office/drawing/2014/main" id="{E9AECD65-1DE4-F4BA-85F1-A047A7B46310}"/>
              </a:ext>
            </a:extLst>
          </p:cNvPr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5" name="文本框 21">
              <a:extLst>
                <a:ext uri="{FF2B5EF4-FFF2-40B4-BE49-F238E27FC236}">
                  <a16:creationId xmlns:a16="http://schemas.microsoft.com/office/drawing/2014/main" id="{979E5456-2E40-55C6-4127-C530AE01D993}"/>
                </a:ext>
              </a:extLst>
            </p:cNvPr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E-M Algorithm</a:t>
              </a:r>
            </a:p>
          </p:txBody>
        </p:sp>
        <p:cxnSp>
          <p:nvCxnSpPr>
            <p:cNvPr id="8" name="直接连接符 22">
              <a:extLst>
                <a:ext uri="{FF2B5EF4-FFF2-40B4-BE49-F238E27FC236}">
                  <a16:creationId xmlns:a16="http://schemas.microsoft.com/office/drawing/2014/main" id="{5824358F-814D-A3F3-7A13-2EC901175B50}"/>
                </a:ext>
              </a:extLst>
            </p:cNvPr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7086EB3-2F01-6DF7-1545-F45ECFBD2327}"/>
              </a:ext>
            </a:extLst>
          </p:cNvPr>
          <p:cNvSpPr txBox="1">
            <a:spLocks/>
          </p:cNvSpPr>
          <p:nvPr/>
        </p:nvSpPr>
        <p:spPr>
          <a:xfrm>
            <a:off x="6324416" y="64928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FF3CF64-7C58-ED48-B151-C0AF0EEF3592}" type="slidenum"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7</a:t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2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A special case of EM algorithm (when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→0</m:t>
                    </m:r>
                  </m:oMath>
                </a14:m>
                <a:r>
                  <a:rPr lang="en-US"/>
                  <a:t>)</a:t>
                </a:r>
              </a:p>
              <a:p>
                <a:pPr>
                  <a:buFont typeface="Arial" panose="020B0604020202020204" pitchFamily="34" charset="0"/>
                </a:pP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Choice of cluster numbers: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 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𝑘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=2, 3, ..., 10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2" name="Tex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7" t="-13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" y="2976245"/>
            <a:ext cx="4682490" cy="2624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76245"/>
            <a:ext cx="4503420" cy="2654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970" y="1605280"/>
            <a:ext cx="2978150" cy="991235"/>
          </a:xfrm>
          <a:prstGeom prst="rect">
            <a:avLst/>
          </a:prstGeom>
        </p:spPr>
      </p:pic>
      <p:grpSp>
        <p:nvGrpSpPr>
          <p:cNvPr id="8" name="组合 23">
            <a:extLst>
              <a:ext uri="{FF2B5EF4-FFF2-40B4-BE49-F238E27FC236}">
                <a16:creationId xmlns:a16="http://schemas.microsoft.com/office/drawing/2014/main" id="{8D5F4796-A5DC-03DC-248D-6B7FD8F69F58}"/>
              </a:ext>
            </a:extLst>
          </p:cNvPr>
          <p:cNvGrpSpPr/>
          <p:nvPr/>
        </p:nvGrpSpPr>
        <p:grpSpPr>
          <a:xfrm>
            <a:off x="0" y="628173"/>
            <a:ext cx="9154954" cy="566262"/>
            <a:chOff x="-10" y="42"/>
            <a:chExt cx="19223" cy="1189"/>
          </a:xfrm>
        </p:grpSpPr>
        <p:sp>
          <p:nvSpPr>
            <p:cNvPr id="9" name="文本框 21">
              <a:extLst>
                <a:ext uri="{FF2B5EF4-FFF2-40B4-BE49-F238E27FC236}">
                  <a16:creationId xmlns:a16="http://schemas.microsoft.com/office/drawing/2014/main" id="{3E0157DD-70FD-8D3B-B2E7-9759C927AA13}"/>
                </a:ext>
              </a:extLst>
            </p:cNvPr>
            <p:cNvSpPr txBox="1"/>
            <p:nvPr/>
          </p:nvSpPr>
          <p:spPr>
            <a:xfrm>
              <a:off x="-10" y="42"/>
              <a:ext cx="1736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D4F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</a:t>
              </a:r>
            </a:p>
          </p:txBody>
        </p:sp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C4136F75-64BB-3EF6-92BE-3ACDD4307632}"/>
                </a:ext>
              </a:extLst>
            </p:cNvPr>
            <p:cNvCxnSpPr/>
            <p:nvPr/>
          </p:nvCxnSpPr>
          <p:spPr>
            <a:xfrm>
              <a:off x="-10" y="1220"/>
              <a:ext cx="19223" cy="11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5" y="441960"/>
            <a:ext cx="3059430" cy="5124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43535" y="488950"/>
            <a:ext cx="3515995" cy="645160"/>
          </a:xfrm>
        </p:spPr>
        <p:txBody>
          <a:bodyPr/>
          <a:lstStyle/>
          <a:p>
            <a:r>
              <a:rPr lang="en-US"/>
              <a:t>Expectation Step: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420" y="0"/>
            <a:ext cx="6608445" cy="521970"/>
          </a:xfrm>
        </p:spPr>
        <p:txBody>
          <a:bodyPr/>
          <a:lstStyle/>
          <a:p>
            <a:r>
              <a:rPr lang="en-US" sz="2400"/>
              <a:t>EM Algorithm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" y="925195"/>
            <a:ext cx="4934585" cy="1779270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/>
        </p:nvSpPr>
        <p:spPr>
          <a:xfrm>
            <a:off x="343535" y="2736850"/>
            <a:ext cx="3238500" cy="54165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 panose="020B0604020202020204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Maximization Step: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25" y="2676525"/>
            <a:ext cx="5610225" cy="36087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" y="3152775"/>
            <a:ext cx="2431415" cy="3803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535" y="4281805"/>
            <a:ext cx="1590675" cy="4591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740910"/>
            <a:ext cx="3122930" cy="4667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535" y="3829685"/>
            <a:ext cx="1039495" cy="45212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3582035" y="4432300"/>
            <a:ext cx="5492115" cy="122682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70*162"/>
  <p:tag name="TABLE_ENDDRAG_RECT" val="8*295*471*1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71*150"/>
  <p:tag name="TABLE_ENDDRAG_RECT" val="8*105*471*1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53565A"/>
    </a:dk1>
    <a:lt1>
      <a:srgbClr val="FFFFFF"/>
    </a:lt1>
    <a:dk2>
      <a:srgbClr val="0077C8"/>
    </a:dk2>
    <a:lt2>
      <a:srgbClr val="FFFFFF"/>
    </a:lt2>
    <a:accent1>
      <a:srgbClr val="1D4F91"/>
    </a:accent1>
    <a:accent2>
      <a:srgbClr val="17802F"/>
    </a:accent2>
    <a:accent3>
      <a:srgbClr val="FC4C02"/>
    </a:accent3>
    <a:accent4>
      <a:srgbClr val="75787B"/>
    </a:accent4>
    <a:accent5>
      <a:srgbClr val="FFA300"/>
    </a:accent5>
    <a:accent6>
      <a:srgbClr val="AE2573"/>
    </a:accent6>
    <a:hlink>
      <a:srgbClr val="FF2500"/>
    </a:hlink>
    <a:folHlink>
      <a:srgbClr val="A632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DF0D7730EC34EABE681400B72FC37" ma:contentTypeVersion="4" ma:contentTypeDescription="Create a new document." ma:contentTypeScope="" ma:versionID="049a5d5a03ac7ec2e6dc34b43ce7482e">
  <xsd:schema xmlns:xsd="http://www.w3.org/2001/XMLSchema" xmlns:xs="http://www.w3.org/2001/XMLSchema" xmlns:p="http://schemas.microsoft.com/office/2006/metadata/properties" xmlns:ns2="1f8e1645-2d05-482f-b51f-ff5836e5601f" targetNamespace="http://schemas.microsoft.com/office/2006/metadata/properties" ma:root="true" ma:fieldsID="61e614a36f3d1f3ccf50ac7a4b05a40d" ns2:_="">
    <xsd:import namespace="1f8e1645-2d05-482f-b51f-ff5836e560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e1645-2d05-482f-b51f-ff5836e560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529DD-CE5A-40CB-A883-9BA2BD44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e1645-2d05-482f-b51f-ff5836e560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4CFB7-82D7-4F5E-A33E-EE5CAE7C75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D2A133-A3B8-4131-9310-4A2FF985FE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</TotalTime>
  <Words>607</Words>
  <Application>Microsoft Office PowerPoint</Application>
  <PresentationFormat>On-screen Show (4:3)</PresentationFormat>
  <Paragraphs>152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LucidaGrande</vt:lpstr>
      <vt:lpstr>Söhne</vt:lpstr>
      <vt:lpstr>Arial</vt:lpstr>
      <vt:lpstr>Calibri</vt:lpstr>
      <vt:lpstr>Cambria Math</vt:lpstr>
      <vt:lpstr>Times New Roman</vt:lpstr>
      <vt:lpstr>Wingdings</vt:lpstr>
      <vt:lpstr>1_UB Powerpoint Template</vt:lpstr>
      <vt:lpstr>Unraveling Cellular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 Algorithm Implementation</vt:lpstr>
      <vt:lpstr>EM Algorithm Implementation</vt:lpstr>
      <vt:lpstr>Cluster Number Selection</vt:lpstr>
      <vt:lpstr>Clustering Results</vt:lpstr>
      <vt:lpstr>PowerPoint Presentation</vt:lpstr>
      <vt:lpstr>PowerPoint Presentation</vt:lpstr>
      <vt:lpstr>PowerPoint Presentation</vt:lpstr>
      <vt:lpstr>Discussion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Zhuodiao Kuang</cp:lastModifiedBy>
  <cp:revision>320</cp:revision>
  <cp:lastPrinted>2015-10-19T19:01:41Z</cp:lastPrinted>
  <dcterms:created xsi:type="dcterms:W3CDTF">2016-06-28T14:05:07Z</dcterms:created>
  <dcterms:modified xsi:type="dcterms:W3CDTF">2024-04-28T02:16:21Z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0x010100ACADF0D7730EC34EABE681400B72FC37</vt:lpwstr>
  </property>
</Properties>
</file>